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8"/>
  </p:notesMasterIdLst>
  <p:sldIdLst>
    <p:sldId id="272" r:id="rId2"/>
    <p:sldId id="257" r:id="rId3"/>
    <p:sldId id="258" r:id="rId4"/>
    <p:sldId id="259" r:id="rId5"/>
    <p:sldId id="260" r:id="rId6"/>
    <p:sldId id="261" r:id="rId7"/>
    <p:sldId id="262" r:id="rId8"/>
    <p:sldId id="263" r:id="rId9"/>
    <p:sldId id="264" r:id="rId10"/>
    <p:sldId id="265" r:id="rId11"/>
    <p:sldId id="266" r:id="rId12"/>
    <p:sldId id="267" r:id="rId13"/>
    <p:sldId id="270" r:id="rId14"/>
    <p:sldId id="268" r:id="rId15"/>
    <p:sldId id="269" r:id="rId16"/>
    <p:sldId id="271"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188" autoAdjust="0"/>
  </p:normalViewPr>
  <p:slideViewPr>
    <p:cSldViewPr>
      <p:cViewPr varScale="1">
        <p:scale>
          <a:sx n="59" d="100"/>
          <a:sy n="59" d="100"/>
        </p:scale>
        <p:origin x="163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19A860-0393-4B2A-8E9A-96B7257E21DD}" type="datetimeFigureOut">
              <a:rPr lang="en-GB" smtClean="0"/>
              <a:t>12/10/2018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A53C10-F664-47F4-ADBA-03E8991451F6}" type="slidenum">
              <a:rPr lang="en-GB" smtClean="0"/>
              <a:t>‹#›</a:t>
            </a:fld>
            <a:endParaRPr lang="en-GB"/>
          </a:p>
        </p:txBody>
      </p:sp>
    </p:spTree>
    <p:extLst>
      <p:ext uri="{BB962C8B-B14F-4D97-AF65-F5344CB8AC3E}">
        <p14:creationId xmlns:p14="http://schemas.microsoft.com/office/powerpoint/2010/main" val="2812786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2</a:t>
            </a:fld>
            <a:endParaRPr lang="en-GB"/>
          </a:p>
        </p:txBody>
      </p:sp>
    </p:spTree>
    <p:extLst>
      <p:ext uri="{BB962C8B-B14F-4D97-AF65-F5344CB8AC3E}">
        <p14:creationId xmlns:p14="http://schemas.microsoft.com/office/powerpoint/2010/main" val="1571786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be detrimental</a:t>
            </a:r>
            <a:r>
              <a:rPr lang="en-US" baseline="0" dirty="0"/>
              <a:t> to the organization as much as it would help in achieving competitive advantage. For instance, in the area of innovation, IT can help to create innovations, but it can also help the competitors to imitate a company’s product. Through this, they can come up with a cheaper product that can easily substitute the genuine products in the market. Porter (2008) explains how difficult it is for a business to contend to the market forces such as superior product or lower-cost substitute. According to Porter (2008), this can result in a significant loss to the original owner of the brand. Sometimes, IT can help the competitors produce more superior products that can reduce the competitive advantage of the original owner.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3</a:t>
            </a:fld>
            <a:endParaRPr lang="en-GB"/>
          </a:p>
        </p:txBody>
      </p:sp>
    </p:spTree>
    <p:extLst>
      <p:ext uri="{BB962C8B-B14F-4D97-AF65-F5344CB8AC3E}">
        <p14:creationId xmlns:p14="http://schemas.microsoft.com/office/powerpoint/2010/main" val="134944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is an integral part of the companies today. Lack of IT infrastructure in the organization can result in many risks including poor performance and eroded competitive advantage. For the multinational corporations, IT infrastructure is critical because it minimizes wastage of resources like time and money by reducing the time and cost incurred on projects. As Porter (2008) explains, the weaker the forces collectively, the greater the opportunity for the company to achieve superior performance. Lack of proper IT infrastructure reduces the superiority of the firm, which results in poor performance. Therefore, a company is required to establish a proper IT infrastructure that can help them achieve competitive advantage.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4</a:t>
            </a:fld>
            <a:endParaRPr lang="en-GB"/>
          </a:p>
        </p:txBody>
      </p:sp>
    </p:spTree>
    <p:extLst>
      <p:ext uri="{BB962C8B-B14F-4D97-AF65-F5344CB8AC3E}">
        <p14:creationId xmlns:p14="http://schemas.microsoft.com/office/powerpoint/2010/main" val="3838012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multinational</a:t>
            </a:r>
            <a:r>
              <a:rPr lang="en-US" baseline="0" dirty="0"/>
              <a:t> corporations like Amazon, e-commerce system is a solution to many problems that reduces the challenges incurred with the physical boundaries. According to Porter (2008), the threat brought about by the new entrants is substantial to the existing businesses. However, IT enables the business to diversify their operations in the market, which enhances their competitive advantage. Also, the effect of the new entry in the market depends on the problems presented as well as the reaction to the competition. IT reduces the barriers posed by the newcomers in the market. Through e-commerce system, the newcomers can also benefit because they can reach the market quickly.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5</a:t>
            </a:fld>
            <a:endParaRPr lang="en-GB"/>
          </a:p>
        </p:txBody>
      </p:sp>
    </p:spTree>
    <p:extLst>
      <p:ext uri="{BB962C8B-B14F-4D97-AF65-F5344CB8AC3E}">
        <p14:creationId xmlns:p14="http://schemas.microsoft.com/office/powerpoint/2010/main" val="1275747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Privacy and security</a:t>
            </a:r>
            <a:r>
              <a:rPr lang="en-US" baseline="0" dirty="0"/>
              <a:t> of data is a major issue of concern in IT. As Ramey (2012) explains, the IT does not give the company the competitive advantage, but it is how the organization uses it that can help bring the difference. Information technology can be misused and abused through security breaches that can affect the operations of the firm negatively. Therefore, as Ramey (2012) explains, businesses must understand how to use the technology to help gain competitive advantage. This includes setting a secure system that protects the company’s information. Establishing a code of conduct and security policies help to reduce the risks of security breach.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6</a:t>
            </a:fld>
            <a:endParaRPr lang="en-GB"/>
          </a:p>
        </p:txBody>
      </p:sp>
    </p:spTree>
    <p:extLst>
      <p:ext uri="{BB962C8B-B14F-4D97-AF65-F5344CB8AC3E}">
        <p14:creationId xmlns:p14="http://schemas.microsoft.com/office/powerpoint/2010/main" val="106872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contribute</a:t>
            </a:r>
            <a:r>
              <a:rPr lang="en-US" baseline="0" dirty="0"/>
              <a:t> to the success of the business when used appropriately. As Porter (2008) explains, the consumer group is powerful and influential in the business operations. However, the business can use IT to understand and respond to the consumer demands. Using information technological systems such as online live chat and social media platforms enable the business to understand how the consumers want to be served. This enables the business to create differentiated features that reduces its competitor’s differentiation advantages.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7</a:t>
            </a:fld>
            <a:endParaRPr lang="en-GB"/>
          </a:p>
        </p:txBody>
      </p:sp>
    </p:spTree>
    <p:extLst>
      <p:ext uri="{BB962C8B-B14F-4D97-AF65-F5344CB8AC3E}">
        <p14:creationId xmlns:p14="http://schemas.microsoft.com/office/powerpoint/2010/main" val="2866481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Ramey</a:t>
            </a:r>
            <a:r>
              <a:rPr lang="en-US" baseline="0" dirty="0"/>
              <a:t> (2012) defines innovation, from the business context, as a process of developing ways to do things in a new and creative way. For businesses, innovation can be a game-changer in the market. It can help deal with the competition challenges. As Ramey (2012), IT can help the business deal with problems. Ramey (2012) suggests that organizations need to use IT to bridge the gap between business people and technical people. In this case, Ramey implies that people must use IT to gain competitive advantage.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8</a:t>
            </a:fld>
            <a:endParaRPr lang="en-GB"/>
          </a:p>
        </p:txBody>
      </p:sp>
    </p:spTree>
    <p:extLst>
      <p:ext uri="{BB962C8B-B14F-4D97-AF65-F5344CB8AC3E}">
        <p14:creationId xmlns:p14="http://schemas.microsoft.com/office/powerpoint/2010/main" val="2942370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Competitors use information technology to enhance their performance by creating</a:t>
            </a:r>
            <a:r>
              <a:rPr lang="en-US" baseline="0" dirty="0"/>
              <a:t> products or services that are similar with another brand’s. As a result, they confuse customers in the market because consumers cannot differentiate the product. However, </a:t>
            </a:r>
            <a:r>
              <a:rPr lang="en-US" baseline="0" dirty="0" err="1"/>
              <a:t>Afzal</a:t>
            </a:r>
            <a:r>
              <a:rPr lang="en-US" baseline="0" dirty="0"/>
              <a:t> (2015) explains, information technology can be used to change the marketing strategies and achieve business growth, through differentiation of the products. For example, through the digital marketing, the business can promote its products and help the customers differentiate its products and brand from the competitors’.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9</a:t>
            </a:fld>
            <a:endParaRPr lang="en-GB"/>
          </a:p>
        </p:txBody>
      </p:sp>
    </p:spTree>
    <p:extLst>
      <p:ext uri="{BB962C8B-B14F-4D97-AF65-F5344CB8AC3E}">
        <p14:creationId xmlns:p14="http://schemas.microsoft.com/office/powerpoint/2010/main" val="595859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t>
            </a:r>
            <a:r>
              <a:rPr lang="en-US" dirty="0" err="1"/>
              <a:t>Afzal</a:t>
            </a:r>
            <a:r>
              <a:rPr lang="en-US" dirty="0"/>
              <a:t> (2015), higher</a:t>
            </a:r>
            <a:r>
              <a:rPr lang="en-US" baseline="0" dirty="0"/>
              <a:t> level of customer satisfaction can help improve the performance of the business. Business success is determined by various factors; for instance, customers’ needs, trends, behaviors and satisfaction levels (</a:t>
            </a:r>
            <a:r>
              <a:rPr lang="en-US" baseline="0" dirty="0" err="1"/>
              <a:t>Afzal</a:t>
            </a:r>
            <a:r>
              <a:rPr lang="en-US" baseline="0" dirty="0"/>
              <a:t>, 2015). Each of these factors can be understood through adequate information. Therefore, using IT to collect data in the CRM helps provide information that can be used to understand the factors that influence success. IT also creates effective communication between the business and the customers. Through the communication channels such as email, text, social media, online newsletters, member portals, and multimedia messaging, the company can maintain close contact with the customers which can help understand them and their needs (</a:t>
            </a:r>
            <a:r>
              <a:rPr lang="en-US" baseline="0" dirty="0" err="1"/>
              <a:t>Afzal</a:t>
            </a:r>
            <a:r>
              <a:rPr lang="en-US" baseline="0" dirty="0"/>
              <a:t>, 2015).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10</a:t>
            </a:fld>
            <a:endParaRPr lang="en-GB"/>
          </a:p>
        </p:txBody>
      </p:sp>
    </p:spTree>
    <p:extLst>
      <p:ext uri="{BB962C8B-B14F-4D97-AF65-F5344CB8AC3E}">
        <p14:creationId xmlns:p14="http://schemas.microsoft.com/office/powerpoint/2010/main" val="3670023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a:t>
            </a:r>
            <a:r>
              <a:rPr lang="en-US" baseline="0" dirty="0"/>
              <a:t> leaders are faced with situations that require them to make decisions everyday. However, proper and effective decisions cannot be made with inadequate information. Newman (2016) explains why business leaders should demand an evolved IT skillset. According to Newman (2016), the world is rapidly changing and this requires that the staff to have the IT skills that will help with effective decision making. Through the online tools such as Google Analytics and Microsoft CRM Dynamics, leaders can make decisions based on reliable information obtained through these analysis tools.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11</a:t>
            </a:fld>
            <a:endParaRPr lang="en-GB"/>
          </a:p>
        </p:txBody>
      </p:sp>
    </p:spTree>
    <p:extLst>
      <p:ext uri="{BB962C8B-B14F-4D97-AF65-F5344CB8AC3E}">
        <p14:creationId xmlns:p14="http://schemas.microsoft.com/office/powerpoint/2010/main" val="1565698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a:t>
            </a:r>
            <a:r>
              <a:rPr lang="en-US" baseline="0" dirty="0"/>
              <a:t> management is difficult, especially in large organizations. However, IT can help provide the organization with strategies that can best protect the firm from forces that can affect it negatively. </a:t>
            </a:r>
            <a:r>
              <a:rPr lang="en-US" baseline="0" dirty="0" err="1"/>
              <a:t>Afzal</a:t>
            </a:r>
            <a:r>
              <a:rPr lang="en-US" baseline="0" dirty="0"/>
              <a:t> (2015) explains the importance of software engineering solutions such as ERP (enterprise resource planning) which enables the managers to virtually monitor the company resources through the personal computers or smartphones.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12</a:t>
            </a:fld>
            <a:endParaRPr lang="en-GB"/>
          </a:p>
        </p:txBody>
      </p:sp>
    </p:spTree>
    <p:extLst>
      <p:ext uri="{BB962C8B-B14F-4D97-AF65-F5344CB8AC3E}">
        <p14:creationId xmlns:p14="http://schemas.microsoft.com/office/powerpoint/2010/main" val="2391522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security of data is important because once someone have access to the company’s database, the information can be leaked to the competitors. This can result in detrimental effects to the business. Creating a strong firewall, regularly updating the antivirus and creating policy guidelines that can help protect the IT against breach.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13</a:t>
            </a:fld>
            <a:endParaRPr lang="en-GB"/>
          </a:p>
        </p:txBody>
      </p:sp>
    </p:spTree>
    <p:extLst>
      <p:ext uri="{BB962C8B-B14F-4D97-AF65-F5344CB8AC3E}">
        <p14:creationId xmlns:p14="http://schemas.microsoft.com/office/powerpoint/2010/main" val="3836844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fosters competitive advantage in the business. Through these two scenarios, it is clear that IT can be used to enhance the competitiveness of the business in the market. For instance, designing a mobile app to enable customers order their products online and get delivered is an innovative marketing strategy that cam help reduce competition.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14</a:t>
            </a:fld>
            <a:endParaRPr lang="en-GB"/>
          </a:p>
        </p:txBody>
      </p:sp>
    </p:spTree>
    <p:extLst>
      <p:ext uri="{BB962C8B-B14F-4D97-AF65-F5344CB8AC3E}">
        <p14:creationId xmlns:p14="http://schemas.microsoft.com/office/powerpoint/2010/main" val="139016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conclude</a:t>
            </a:r>
            <a:r>
              <a:rPr lang="en-US" baseline="0" dirty="0"/>
              <a:t> my presentation by highlighting the key areas I have discussed in this document. Based on Porter’s five forces that shape the business’s competitive advantage, I have mentioned and discussed the five areas where IT can be supportive and also risky to the business operations. </a:t>
            </a:r>
            <a:endParaRPr lang="en-GB" dirty="0"/>
          </a:p>
        </p:txBody>
      </p:sp>
      <p:sp>
        <p:nvSpPr>
          <p:cNvPr id="4" name="Slide Number Placeholder 3"/>
          <p:cNvSpPr>
            <a:spLocks noGrp="1"/>
          </p:cNvSpPr>
          <p:nvPr>
            <p:ph type="sldNum" sz="quarter" idx="10"/>
          </p:nvPr>
        </p:nvSpPr>
        <p:spPr/>
        <p:txBody>
          <a:bodyPr/>
          <a:lstStyle/>
          <a:p>
            <a:fld id="{82A53C10-F664-47F4-ADBA-03E8991451F6}" type="slidenum">
              <a:rPr lang="en-GB" smtClean="0"/>
              <a:t>15</a:t>
            </a:fld>
            <a:endParaRPr lang="en-GB"/>
          </a:p>
        </p:txBody>
      </p:sp>
    </p:spTree>
    <p:extLst>
      <p:ext uri="{BB962C8B-B14F-4D97-AF65-F5344CB8AC3E}">
        <p14:creationId xmlns:p14="http://schemas.microsoft.com/office/powerpoint/2010/main" val="1675365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529930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237980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1751952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856F03-1D10-4718-B2BF-BF04ED348A83}"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1489196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856F03-1D10-4718-B2BF-BF04ED348A83}" type="datetimeFigureOut">
              <a:rPr lang="en-GB" smtClean="0"/>
              <a:t>12/10/2018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3902596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856F03-1D10-4718-B2BF-BF04ED348A83}" type="datetimeFigureOut">
              <a:rPr lang="en-GB" smtClean="0"/>
              <a:t>12/10/2018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98648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56F03-1D10-4718-B2BF-BF04ED348A83}" type="datetimeFigureOut">
              <a:rPr lang="en-GB" smtClean="0"/>
              <a:t>12/10/2018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1466432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F856F03-1D10-4718-B2BF-BF04ED348A83}"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875678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F856F03-1D10-4718-B2BF-BF04ED348A83}"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323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1747693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56151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3242614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63848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436284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2636618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856F03-1D10-4718-B2BF-BF04ED348A83}"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F459F8-610B-4998-9313-0D9115D470D9}" type="slidenum">
              <a:rPr lang="en-GB" smtClean="0"/>
              <a:t>‹#›</a:t>
            </a:fld>
            <a:endParaRPr lang="en-GB"/>
          </a:p>
        </p:txBody>
      </p:sp>
    </p:spTree>
    <p:extLst>
      <p:ext uri="{BB962C8B-B14F-4D97-AF65-F5344CB8AC3E}">
        <p14:creationId xmlns:p14="http://schemas.microsoft.com/office/powerpoint/2010/main" val="1265295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856F03-1D10-4718-B2BF-BF04ED348A83}" type="datetimeFigureOut">
              <a:rPr lang="en-GB" smtClean="0"/>
              <a:t>12/10/2018</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5BF459F8-610B-4998-9313-0D9115D470D9}" type="slidenum">
              <a:rPr lang="en-GB" smtClean="0"/>
              <a:t>‹#›</a:t>
            </a:fld>
            <a:endParaRPr lang="en-GB"/>
          </a:p>
        </p:txBody>
      </p:sp>
    </p:spTree>
    <p:extLst>
      <p:ext uri="{BB962C8B-B14F-4D97-AF65-F5344CB8AC3E}">
        <p14:creationId xmlns:p14="http://schemas.microsoft.com/office/powerpoint/2010/main" val="225352640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609599"/>
            <a:ext cx="8382000" cy="2182091"/>
          </a:xfrm>
        </p:spPr>
        <p:txBody>
          <a:bodyPr>
            <a:normAutofit/>
          </a:bodyPr>
          <a:lstStyle/>
          <a:p>
            <a:pPr algn="ctr"/>
            <a:r>
              <a:rPr lang="en-US" sz="2800" b="0" dirty="0">
                <a:solidFill>
                  <a:srgbClr val="002060"/>
                </a:solidFill>
                <a:latin typeface="Times New Roman" panose="02020603050405020304" pitchFamily="18" charset="0"/>
                <a:cs typeface="Times New Roman" panose="02020603050405020304" pitchFamily="18" charset="0"/>
              </a:rPr>
              <a:t>THE RELATIONSHIP BETWEEN IT AND A COMPANY'S COMPETITIVE ADVANTAGE OR STRATEGY</a:t>
            </a:r>
            <a:endParaRPr lang="en-GB" sz="2800" b="0" dirty="0">
              <a:solidFill>
                <a:srgbClr val="002060"/>
              </a:solidFill>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0" y="2819400"/>
            <a:ext cx="8229600" cy="1246911"/>
          </a:xfrm>
        </p:spPr>
        <p:txBody>
          <a:bodyPr/>
          <a:lstStyle/>
          <a:p>
            <a:pPr marL="109728" indent="0" algn="ctr">
              <a:buNone/>
            </a:pPr>
            <a:r>
              <a:rPr lang="en-US" dirty="0"/>
              <a:t>Student’s Name </a:t>
            </a:r>
          </a:p>
          <a:p>
            <a:pPr marL="109728" indent="0" algn="ctr">
              <a:buNone/>
            </a:pPr>
            <a:r>
              <a:rPr lang="en-US" dirty="0"/>
              <a:t>Institutional Affiliation </a:t>
            </a:r>
            <a:endParaRPr lang="en-GB" dirty="0"/>
          </a:p>
        </p:txBody>
      </p:sp>
    </p:spTree>
    <p:extLst>
      <p:ext uri="{BB962C8B-B14F-4D97-AF65-F5344CB8AC3E}">
        <p14:creationId xmlns:p14="http://schemas.microsoft.com/office/powerpoint/2010/main" val="1635153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ctr"/>
            <a:r>
              <a:rPr lang="en-US" u="sng" dirty="0"/>
              <a:t>Introduction</a:t>
            </a:r>
            <a:r>
              <a:rPr lang="en-US" dirty="0"/>
              <a:t> </a:t>
            </a:r>
            <a:endParaRPr lang="en-GB" dirty="0"/>
          </a:p>
        </p:txBody>
      </p:sp>
      <p:sp>
        <p:nvSpPr>
          <p:cNvPr id="3" name="Content Placeholder 2"/>
          <p:cNvSpPr>
            <a:spLocks noGrp="1"/>
          </p:cNvSpPr>
          <p:nvPr>
            <p:ph idx="1"/>
          </p:nvPr>
        </p:nvSpPr>
        <p:spPr>
          <a:xfrm>
            <a:off x="0" y="685800"/>
            <a:ext cx="9144000" cy="6172200"/>
          </a:xfrm>
        </p:spPr>
        <p:txBody>
          <a:bodyPr/>
          <a:lstStyle/>
          <a:p>
            <a:r>
              <a:rPr lang="en-US" dirty="0"/>
              <a:t>IT is integral part of the organization </a:t>
            </a:r>
          </a:p>
          <a:p>
            <a:r>
              <a:rPr lang="en-US" dirty="0"/>
              <a:t>It contributes significantly in achieving competitive advantage </a:t>
            </a:r>
          </a:p>
          <a:p>
            <a:r>
              <a:rPr lang="en-US" dirty="0"/>
              <a:t>Lack of IT can result in a serious impact to the organization </a:t>
            </a:r>
          </a:p>
          <a:p>
            <a:r>
              <a:rPr lang="en-US" dirty="0"/>
              <a:t>This presentation presents:</a:t>
            </a:r>
          </a:p>
          <a:p>
            <a:r>
              <a:rPr lang="en-US" dirty="0"/>
              <a:t>How IT contributes to competitive advantage </a:t>
            </a:r>
          </a:p>
          <a:p>
            <a:r>
              <a:rPr lang="en-US" dirty="0"/>
              <a:t>How IT can represent risks to competitive advantage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4191000"/>
            <a:ext cx="6934200" cy="2667000"/>
          </a:xfrm>
          <a:prstGeom prst="rect">
            <a:avLst/>
          </a:prstGeom>
        </p:spPr>
      </p:pic>
    </p:spTree>
    <p:extLst>
      <p:ext uri="{BB962C8B-B14F-4D97-AF65-F5344CB8AC3E}">
        <p14:creationId xmlns:p14="http://schemas.microsoft.com/office/powerpoint/2010/main" val="140779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ctr"/>
            <a:r>
              <a:rPr lang="en-US" u="sng" dirty="0"/>
              <a:t>Areas of Risks </a:t>
            </a:r>
            <a:endParaRPr lang="en-GB" u="sng" dirty="0"/>
          </a:p>
        </p:txBody>
      </p:sp>
      <p:sp>
        <p:nvSpPr>
          <p:cNvPr id="3" name="Content Placeholder 2"/>
          <p:cNvSpPr>
            <a:spLocks noGrp="1"/>
          </p:cNvSpPr>
          <p:nvPr>
            <p:ph idx="1"/>
          </p:nvPr>
        </p:nvSpPr>
        <p:spPr>
          <a:xfrm>
            <a:off x="0" y="685800"/>
            <a:ext cx="8001000" cy="6172200"/>
          </a:xfrm>
        </p:spPr>
        <p:txBody>
          <a:bodyPr>
            <a:normAutofit/>
          </a:bodyPr>
          <a:lstStyle/>
          <a:p>
            <a:pPr marL="0" indent="0">
              <a:buNone/>
            </a:pPr>
            <a:r>
              <a:rPr lang="en-US" sz="2000" b="1" dirty="0"/>
              <a:t>Innovation </a:t>
            </a:r>
          </a:p>
          <a:p>
            <a:r>
              <a:rPr lang="en-US" sz="2000" dirty="0"/>
              <a:t>IT can help improve innovation, but also become a risk</a:t>
            </a:r>
          </a:p>
          <a:p>
            <a:r>
              <a:rPr lang="en-US" sz="2000" dirty="0"/>
              <a:t>Competitors can easily imitate the business strategies and products</a:t>
            </a:r>
          </a:p>
          <a:p>
            <a:r>
              <a:rPr lang="en-US" sz="2000" dirty="0"/>
              <a:t>This can result in significant losses </a:t>
            </a:r>
          </a:p>
          <a:p>
            <a:r>
              <a:rPr lang="en-US" sz="2000" dirty="0"/>
              <a:t>It can also lead to creation of superior competitive products </a:t>
            </a:r>
          </a:p>
          <a:p>
            <a:r>
              <a:rPr lang="en-US" sz="2000" dirty="0"/>
              <a:t>Enables the competitors to perform better in the market</a:t>
            </a:r>
            <a:r>
              <a:rPr lang="en-GB" sz="2000" dirty="0"/>
              <a:t> because of the imitated strategies </a:t>
            </a:r>
          </a:p>
          <a:p>
            <a:r>
              <a:rPr lang="en-US" sz="2000" dirty="0"/>
              <a:t>They can produce cheaper alternatives that can substitute the genuine products</a:t>
            </a:r>
            <a:endParaRPr lang="en-GB" sz="2000" dirty="0"/>
          </a:p>
        </p:txBody>
      </p:sp>
    </p:spTree>
    <p:extLst>
      <p:ext uri="{BB962C8B-B14F-4D97-AF65-F5344CB8AC3E}">
        <p14:creationId xmlns:p14="http://schemas.microsoft.com/office/powerpoint/2010/main" val="2143463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762000"/>
          </a:xfrm>
        </p:spPr>
        <p:txBody>
          <a:bodyPr/>
          <a:lstStyle/>
          <a:p>
            <a:pPr algn="ctr"/>
            <a:r>
              <a:rPr lang="en-US" u="sng" dirty="0"/>
              <a:t>Continuation of Areas of Risks</a:t>
            </a:r>
            <a:endParaRPr lang="en-GB" u="sng" dirty="0"/>
          </a:p>
        </p:txBody>
      </p:sp>
      <p:sp>
        <p:nvSpPr>
          <p:cNvPr id="3" name="Content Placeholder 2"/>
          <p:cNvSpPr>
            <a:spLocks noGrp="1"/>
          </p:cNvSpPr>
          <p:nvPr>
            <p:ph idx="1"/>
          </p:nvPr>
        </p:nvSpPr>
        <p:spPr>
          <a:xfrm>
            <a:off x="0" y="762000"/>
            <a:ext cx="8305800" cy="6096000"/>
          </a:xfrm>
        </p:spPr>
        <p:txBody>
          <a:bodyPr>
            <a:normAutofit/>
          </a:bodyPr>
          <a:lstStyle/>
          <a:p>
            <a:pPr marL="0" indent="0">
              <a:buNone/>
            </a:pPr>
            <a:r>
              <a:rPr lang="en-US" sz="2000" b="1" dirty="0"/>
              <a:t>IT infrastructure </a:t>
            </a:r>
          </a:p>
          <a:p>
            <a:r>
              <a:rPr lang="en-US" sz="2000" dirty="0"/>
              <a:t>Effective IT operations can be realized when there is proper infrastructure </a:t>
            </a:r>
          </a:p>
          <a:p>
            <a:r>
              <a:rPr lang="en-US" sz="2000" dirty="0"/>
              <a:t>Lack of IT infrastructure can result in risks that can reduce the company’s competitive advantage </a:t>
            </a:r>
          </a:p>
          <a:p>
            <a:r>
              <a:rPr lang="en-US" sz="2000" dirty="0"/>
              <a:t>It can result in wastage of resources</a:t>
            </a:r>
          </a:p>
          <a:p>
            <a:r>
              <a:rPr lang="en-US" sz="2000" dirty="0"/>
              <a:t> It can also result in operational inefficiencies </a:t>
            </a:r>
          </a:p>
          <a:p>
            <a:r>
              <a:rPr lang="en-US" sz="2000" dirty="0"/>
              <a:t>Operational inefficiencies can affect the firm’s performance in different ways</a:t>
            </a:r>
          </a:p>
          <a:p>
            <a:r>
              <a:rPr lang="en-US" sz="2000" dirty="0"/>
              <a:t>For instance, it can reduce the firms performance</a:t>
            </a:r>
          </a:p>
          <a:p>
            <a:r>
              <a:rPr lang="en-US" sz="2000" dirty="0"/>
              <a:t>Also, it can erode the company’s competitive advantage</a:t>
            </a:r>
          </a:p>
          <a:p>
            <a:endParaRPr lang="en-GB" sz="2000" dirty="0"/>
          </a:p>
        </p:txBody>
      </p:sp>
    </p:spTree>
    <p:extLst>
      <p:ext uri="{BB962C8B-B14F-4D97-AF65-F5344CB8AC3E}">
        <p14:creationId xmlns:p14="http://schemas.microsoft.com/office/powerpoint/2010/main" val="3631876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u="sng" dirty="0"/>
              <a:t>Continuation of Areas of Risks</a:t>
            </a:r>
            <a:endParaRPr lang="en-GB" u="sng" dirty="0"/>
          </a:p>
        </p:txBody>
      </p:sp>
      <p:sp>
        <p:nvSpPr>
          <p:cNvPr id="3" name="Content Placeholder 2"/>
          <p:cNvSpPr>
            <a:spLocks noGrp="1"/>
          </p:cNvSpPr>
          <p:nvPr>
            <p:ph idx="1"/>
          </p:nvPr>
        </p:nvSpPr>
        <p:spPr>
          <a:xfrm>
            <a:off x="0" y="838200"/>
            <a:ext cx="8229600" cy="6019800"/>
          </a:xfrm>
        </p:spPr>
        <p:txBody>
          <a:bodyPr>
            <a:normAutofit/>
          </a:bodyPr>
          <a:lstStyle/>
          <a:p>
            <a:pPr marL="0" indent="0">
              <a:buNone/>
            </a:pPr>
            <a:r>
              <a:rPr lang="en-US" sz="2000" b="1" dirty="0"/>
              <a:t>E-Commerce Infrastructure </a:t>
            </a:r>
          </a:p>
          <a:p>
            <a:r>
              <a:rPr lang="en-US" sz="2000" dirty="0"/>
              <a:t>Technology is quickly becoming part of the world’s economy today</a:t>
            </a:r>
          </a:p>
          <a:p>
            <a:r>
              <a:rPr lang="en-US" sz="2000" dirty="0"/>
              <a:t>Businesses are forced to adopt e-commerce system as part of business strategy </a:t>
            </a:r>
          </a:p>
          <a:p>
            <a:r>
              <a:rPr lang="en-US" sz="2000" dirty="0"/>
              <a:t>E-commerce allows competitors and new entrants to reach the market quickly</a:t>
            </a:r>
          </a:p>
          <a:p>
            <a:r>
              <a:rPr lang="en-US" sz="2000" dirty="0"/>
              <a:t>It also helps them capture a strong market share faster</a:t>
            </a:r>
          </a:p>
          <a:p>
            <a:r>
              <a:rPr lang="en-US" sz="2000" dirty="0"/>
              <a:t>It redefines the physical boundaries of the business</a:t>
            </a:r>
          </a:p>
          <a:p>
            <a:r>
              <a:rPr lang="en-US" sz="2000" dirty="0"/>
              <a:t>It allows cost-effective and easy access to the market</a:t>
            </a:r>
            <a:endParaRPr lang="en-GB" sz="2000" dirty="0"/>
          </a:p>
        </p:txBody>
      </p:sp>
    </p:spTree>
    <p:extLst>
      <p:ext uri="{BB962C8B-B14F-4D97-AF65-F5344CB8AC3E}">
        <p14:creationId xmlns:p14="http://schemas.microsoft.com/office/powerpoint/2010/main" val="2720561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pPr algn="ctr"/>
            <a:r>
              <a:rPr lang="en-US" u="sng" dirty="0"/>
              <a:t>Continuation of Areas of Risks</a:t>
            </a:r>
            <a:endParaRPr lang="en-GB" u="sng" dirty="0"/>
          </a:p>
        </p:txBody>
      </p:sp>
      <p:sp>
        <p:nvSpPr>
          <p:cNvPr id="3" name="Content Placeholder 2"/>
          <p:cNvSpPr>
            <a:spLocks noGrp="1"/>
          </p:cNvSpPr>
          <p:nvPr>
            <p:ph idx="1"/>
          </p:nvPr>
        </p:nvSpPr>
        <p:spPr>
          <a:xfrm>
            <a:off x="0" y="762000"/>
            <a:ext cx="9144000" cy="6096000"/>
          </a:xfrm>
        </p:spPr>
        <p:txBody>
          <a:bodyPr>
            <a:normAutofit/>
          </a:bodyPr>
          <a:lstStyle/>
          <a:p>
            <a:pPr marL="0" indent="0">
              <a:buNone/>
            </a:pPr>
            <a:r>
              <a:rPr lang="en-US" sz="2000" b="1" dirty="0"/>
              <a:t>Privacy and Security of Data </a:t>
            </a:r>
          </a:p>
          <a:p>
            <a:r>
              <a:rPr lang="en-US" sz="2000" dirty="0"/>
              <a:t>The use of IT causes risks to the firm’s privacy and security of data </a:t>
            </a:r>
          </a:p>
          <a:p>
            <a:r>
              <a:rPr lang="en-US" sz="2000" dirty="0"/>
              <a:t>It also causes risks to the compliance related issues </a:t>
            </a:r>
            <a:r>
              <a:rPr lang="en-GB" sz="2000" dirty="0"/>
              <a:t>in the company</a:t>
            </a:r>
          </a:p>
          <a:p>
            <a:r>
              <a:rPr lang="en-US" sz="2000" dirty="0"/>
              <a:t>Companies with IT systems need to have a secure system </a:t>
            </a:r>
          </a:p>
          <a:p>
            <a:r>
              <a:rPr lang="en-US" sz="2000" dirty="0"/>
              <a:t>They also need to establish a code of conduct as well as security policies </a:t>
            </a:r>
          </a:p>
          <a:p>
            <a:r>
              <a:rPr lang="en-US" sz="2000" dirty="0"/>
              <a:t>This will help reduce the security-related issues </a:t>
            </a:r>
          </a:p>
          <a:p>
            <a:r>
              <a:rPr lang="en-US" sz="2000" dirty="0"/>
              <a:t>Also, avoid the compliance-related problems </a:t>
            </a:r>
          </a:p>
        </p:txBody>
      </p:sp>
    </p:spTree>
    <p:extLst>
      <p:ext uri="{BB962C8B-B14F-4D97-AF65-F5344CB8AC3E}">
        <p14:creationId xmlns:p14="http://schemas.microsoft.com/office/powerpoint/2010/main" val="2248793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0"/>
            <a:ext cx="9137073" cy="762000"/>
          </a:xfrm>
        </p:spPr>
        <p:txBody>
          <a:bodyPr>
            <a:normAutofit/>
          </a:bodyPr>
          <a:lstStyle/>
          <a:p>
            <a:pPr algn="ctr"/>
            <a:r>
              <a:rPr lang="en-US" u="sng" dirty="0"/>
              <a:t>Continuation of Areas of Risks</a:t>
            </a:r>
            <a:endParaRPr lang="en-GB" u="sng" dirty="0"/>
          </a:p>
        </p:txBody>
      </p:sp>
      <p:sp>
        <p:nvSpPr>
          <p:cNvPr id="3" name="Content Placeholder 2"/>
          <p:cNvSpPr>
            <a:spLocks noGrp="1"/>
          </p:cNvSpPr>
          <p:nvPr>
            <p:ph idx="1"/>
          </p:nvPr>
        </p:nvSpPr>
        <p:spPr>
          <a:xfrm>
            <a:off x="0" y="762000"/>
            <a:ext cx="8001000" cy="6096000"/>
          </a:xfrm>
        </p:spPr>
        <p:txBody>
          <a:bodyPr>
            <a:normAutofit/>
          </a:bodyPr>
          <a:lstStyle/>
          <a:p>
            <a:pPr marL="0" indent="0">
              <a:buNone/>
            </a:pPr>
            <a:r>
              <a:rPr lang="en-US" sz="2000" b="1" dirty="0"/>
              <a:t>Consumer Demands</a:t>
            </a:r>
          </a:p>
          <a:p>
            <a:r>
              <a:rPr lang="en-US" sz="2000" dirty="0"/>
              <a:t>Porter (2008) explains that the consumer group is powerful in different ways</a:t>
            </a:r>
            <a:r>
              <a:rPr lang="en-GB" sz="2000" dirty="0"/>
              <a:t>:</a:t>
            </a:r>
          </a:p>
          <a:p>
            <a:r>
              <a:rPr lang="en-US" sz="2000" dirty="0"/>
              <a:t>If it is concentrated </a:t>
            </a:r>
          </a:p>
          <a:p>
            <a:r>
              <a:rPr lang="en-US" sz="2000" dirty="0"/>
              <a:t>If the product it purchases is undifferentiated </a:t>
            </a:r>
          </a:p>
          <a:p>
            <a:r>
              <a:rPr lang="en-US" sz="2000" dirty="0"/>
              <a:t>If the product it purchases represent a significant fraction of the cost</a:t>
            </a:r>
          </a:p>
          <a:p>
            <a:r>
              <a:rPr lang="en-US" sz="2000" dirty="0"/>
              <a:t>It can influence the consumer purchasing power</a:t>
            </a:r>
          </a:p>
          <a:p>
            <a:r>
              <a:rPr lang="en-US" sz="2000" dirty="0"/>
              <a:t>IT can help develop differentiated features to reduce the impacts of competition </a:t>
            </a:r>
          </a:p>
          <a:p>
            <a:r>
              <a:rPr lang="en-US" sz="2000" dirty="0"/>
              <a:t>For example, the use of social media and live online chatting systems to understand the customers</a:t>
            </a:r>
            <a:endParaRPr lang="en-GB" sz="2000" dirty="0"/>
          </a:p>
        </p:txBody>
      </p:sp>
    </p:spTree>
    <p:extLst>
      <p:ext uri="{BB962C8B-B14F-4D97-AF65-F5344CB8AC3E}">
        <p14:creationId xmlns:p14="http://schemas.microsoft.com/office/powerpoint/2010/main" val="2262510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789709"/>
          </a:xfrm>
        </p:spPr>
        <p:txBody>
          <a:bodyPr/>
          <a:lstStyle/>
          <a:p>
            <a:pPr algn="ctr"/>
            <a:r>
              <a:rPr lang="en-US" u="sng" dirty="0"/>
              <a:t>Areas of Support</a:t>
            </a:r>
            <a:endParaRPr lang="en-GB" u="sng" dirty="0"/>
          </a:p>
        </p:txBody>
      </p:sp>
      <p:sp>
        <p:nvSpPr>
          <p:cNvPr id="3" name="Content Placeholder 2"/>
          <p:cNvSpPr>
            <a:spLocks noGrp="1"/>
          </p:cNvSpPr>
          <p:nvPr>
            <p:ph idx="1"/>
          </p:nvPr>
        </p:nvSpPr>
        <p:spPr>
          <a:xfrm>
            <a:off x="0" y="762000"/>
            <a:ext cx="8229600" cy="6096000"/>
          </a:xfrm>
        </p:spPr>
        <p:txBody>
          <a:bodyPr>
            <a:normAutofit/>
          </a:bodyPr>
          <a:lstStyle/>
          <a:p>
            <a:pPr marL="0" indent="0">
              <a:buNone/>
            </a:pPr>
            <a:r>
              <a:rPr lang="en-US" sz="2000" b="1" dirty="0"/>
              <a:t>Innovation </a:t>
            </a:r>
          </a:p>
          <a:p>
            <a:r>
              <a:rPr lang="en-US" sz="2000" dirty="0"/>
              <a:t>IT can help identify and create new products </a:t>
            </a:r>
          </a:p>
          <a:p>
            <a:r>
              <a:rPr lang="en-US" sz="2000" dirty="0"/>
              <a:t>This can help the business to create a new business niche.</a:t>
            </a:r>
          </a:p>
          <a:p>
            <a:r>
              <a:rPr lang="en-US" sz="2000" dirty="0"/>
              <a:t>It also provide the business with better capabilities and opportunities </a:t>
            </a:r>
          </a:p>
          <a:p>
            <a:r>
              <a:rPr lang="en-US" sz="2000" dirty="0"/>
              <a:t>Ramey (2012) explains that IT can be used to tackle the business challenges</a:t>
            </a:r>
          </a:p>
          <a:p>
            <a:r>
              <a:rPr lang="en-US" sz="2000" dirty="0"/>
              <a:t>It can help develop and invent creative strategies to help the company produce products or services that competitors have not yet produced</a:t>
            </a:r>
          </a:p>
          <a:p>
            <a:pPr marL="0" indent="0">
              <a:buNone/>
            </a:pPr>
            <a:endParaRPr lang="en-GB" sz="2000" dirty="0"/>
          </a:p>
        </p:txBody>
      </p:sp>
    </p:spTree>
    <p:extLst>
      <p:ext uri="{BB962C8B-B14F-4D97-AF65-F5344CB8AC3E}">
        <p14:creationId xmlns:p14="http://schemas.microsoft.com/office/powerpoint/2010/main" val="1220510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pPr algn="ctr"/>
            <a:r>
              <a:rPr lang="en-US" u="sng" dirty="0"/>
              <a:t>Continuation of Areas of Support </a:t>
            </a:r>
            <a:endParaRPr lang="en-GB" u="sng" dirty="0"/>
          </a:p>
        </p:txBody>
      </p:sp>
      <p:sp>
        <p:nvSpPr>
          <p:cNvPr id="3" name="Content Placeholder 2"/>
          <p:cNvSpPr>
            <a:spLocks noGrp="1"/>
          </p:cNvSpPr>
          <p:nvPr>
            <p:ph idx="1"/>
          </p:nvPr>
        </p:nvSpPr>
        <p:spPr>
          <a:xfrm>
            <a:off x="0" y="762000"/>
            <a:ext cx="8077200" cy="6096000"/>
          </a:xfrm>
        </p:spPr>
        <p:txBody>
          <a:bodyPr>
            <a:normAutofit/>
          </a:bodyPr>
          <a:lstStyle/>
          <a:p>
            <a:pPr marL="0" indent="0">
              <a:buNone/>
            </a:pPr>
            <a:r>
              <a:rPr lang="en-US" sz="2000" b="1" dirty="0"/>
              <a:t>Differentiation </a:t>
            </a:r>
          </a:p>
          <a:p>
            <a:r>
              <a:rPr lang="en-US" sz="2000" dirty="0"/>
              <a:t>It can help the business to enhance the differentiation of the products, through customization of the product</a:t>
            </a:r>
          </a:p>
          <a:p>
            <a:r>
              <a:rPr lang="en-US" sz="2000" dirty="0"/>
              <a:t>It also helps the business differentiate its products from the competitors’ in the market</a:t>
            </a:r>
          </a:p>
          <a:p>
            <a:r>
              <a:rPr lang="en-US" sz="2000" dirty="0"/>
              <a:t>This will help enhance the marketing strategies </a:t>
            </a:r>
          </a:p>
          <a:p>
            <a:r>
              <a:rPr lang="en-US" sz="2000" dirty="0"/>
              <a:t>Through the digital marketing strategy, businesses can use IT to promote their products</a:t>
            </a:r>
          </a:p>
          <a:p>
            <a:r>
              <a:rPr lang="en-US" sz="2000" dirty="0"/>
              <a:t>Competitors can also use it to imitate the product</a:t>
            </a:r>
          </a:p>
          <a:p>
            <a:r>
              <a:rPr lang="en-US" sz="2000" dirty="0"/>
              <a:t>But, when used appropriately, it creates unique products that can only be identified by the firm</a:t>
            </a:r>
            <a:endParaRPr lang="en-GB" sz="2000" dirty="0"/>
          </a:p>
        </p:txBody>
      </p:sp>
    </p:spTree>
    <p:extLst>
      <p:ext uri="{BB962C8B-B14F-4D97-AF65-F5344CB8AC3E}">
        <p14:creationId xmlns:p14="http://schemas.microsoft.com/office/powerpoint/2010/main" val="4137033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ctr"/>
            <a:r>
              <a:rPr lang="en-US" u="sng" dirty="0"/>
              <a:t>Continuation of Areas of Support </a:t>
            </a:r>
            <a:endParaRPr lang="en-GB" u="sng" dirty="0"/>
          </a:p>
        </p:txBody>
      </p:sp>
      <p:sp>
        <p:nvSpPr>
          <p:cNvPr id="3" name="Content Placeholder 2"/>
          <p:cNvSpPr>
            <a:spLocks noGrp="1"/>
          </p:cNvSpPr>
          <p:nvPr>
            <p:ph idx="1"/>
          </p:nvPr>
        </p:nvSpPr>
        <p:spPr>
          <a:xfrm>
            <a:off x="0" y="914400"/>
            <a:ext cx="8382000" cy="5943600"/>
          </a:xfrm>
        </p:spPr>
        <p:txBody>
          <a:bodyPr>
            <a:normAutofit/>
          </a:bodyPr>
          <a:lstStyle/>
          <a:p>
            <a:pPr marL="0" indent="0">
              <a:buNone/>
            </a:pPr>
            <a:r>
              <a:rPr lang="en-US" sz="2000" b="1" dirty="0"/>
              <a:t>Customer Satisfaction </a:t>
            </a:r>
          </a:p>
          <a:p>
            <a:r>
              <a:rPr lang="en-US" sz="2000" dirty="0"/>
              <a:t>IT can help understand the needs of the customers</a:t>
            </a:r>
          </a:p>
          <a:p>
            <a:r>
              <a:rPr lang="en-US" sz="2000" dirty="0" err="1"/>
              <a:t>Afzal</a:t>
            </a:r>
            <a:r>
              <a:rPr lang="en-US" sz="2000" dirty="0"/>
              <a:t> (2015) explains that customer satisfaction significantly impacts the success of the business</a:t>
            </a:r>
          </a:p>
          <a:p>
            <a:r>
              <a:rPr lang="en-US" sz="2000" dirty="0"/>
              <a:t>IT provide the business with channels to communicate </a:t>
            </a:r>
          </a:p>
          <a:p>
            <a:r>
              <a:rPr lang="en-US" sz="2000" dirty="0"/>
              <a:t>Effective communication improves understanding </a:t>
            </a:r>
          </a:p>
          <a:p>
            <a:r>
              <a:rPr lang="en-US" sz="2000" dirty="0"/>
              <a:t>It also helps in solving the business problems</a:t>
            </a:r>
          </a:p>
          <a:p>
            <a:r>
              <a:rPr lang="en-US" sz="2000" dirty="0"/>
              <a:t>For example, customer relationship management (CRM) provides valuable data on customers</a:t>
            </a:r>
          </a:p>
        </p:txBody>
      </p:sp>
    </p:spTree>
    <p:extLst>
      <p:ext uri="{BB962C8B-B14F-4D97-AF65-F5344CB8AC3E}">
        <p14:creationId xmlns:p14="http://schemas.microsoft.com/office/powerpoint/2010/main" val="2542172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u="sng" dirty="0"/>
              <a:t>Continuation of Areas of Support </a:t>
            </a:r>
            <a:endParaRPr lang="en-GB" u="sng" dirty="0"/>
          </a:p>
        </p:txBody>
      </p:sp>
      <p:sp>
        <p:nvSpPr>
          <p:cNvPr id="3" name="Content Placeholder 2"/>
          <p:cNvSpPr>
            <a:spLocks noGrp="1"/>
          </p:cNvSpPr>
          <p:nvPr>
            <p:ph idx="1"/>
          </p:nvPr>
        </p:nvSpPr>
        <p:spPr>
          <a:xfrm>
            <a:off x="0" y="838200"/>
            <a:ext cx="8305800" cy="6019800"/>
          </a:xfrm>
        </p:spPr>
        <p:txBody>
          <a:bodyPr>
            <a:normAutofit/>
          </a:bodyPr>
          <a:lstStyle/>
          <a:p>
            <a:pPr marL="0" indent="0">
              <a:buNone/>
            </a:pPr>
            <a:r>
              <a:rPr lang="en-US" sz="2000" b="1" dirty="0"/>
              <a:t>Decision-Making </a:t>
            </a:r>
          </a:p>
          <a:p>
            <a:r>
              <a:rPr lang="en-US" sz="2000" dirty="0"/>
              <a:t>Decision-making requires accurate and reliable information</a:t>
            </a:r>
          </a:p>
          <a:p>
            <a:r>
              <a:rPr lang="en-US" sz="2000" dirty="0"/>
              <a:t>IT helps in providing comprehensive information </a:t>
            </a:r>
          </a:p>
          <a:p>
            <a:r>
              <a:rPr lang="en-US" sz="2000" dirty="0"/>
              <a:t>Through the online tools such as Google Analytics and Microsoft CRM Dynamics, business can obtain information to help make effective decision</a:t>
            </a:r>
          </a:p>
          <a:p>
            <a:r>
              <a:rPr lang="en-US" sz="2000" dirty="0"/>
              <a:t>Newman (2016) states that IT world require that the staff be trained </a:t>
            </a:r>
          </a:p>
          <a:p>
            <a:r>
              <a:rPr lang="en-US" sz="2000" dirty="0"/>
              <a:t>Business can take the opportunity to create a more intelligent workforce through the help of IT</a:t>
            </a:r>
            <a:endParaRPr lang="en-GB" sz="2000" dirty="0"/>
          </a:p>
        </p:txBody>
      </p:sp>
    </p:spTree>
    <p:extLst>
      <p:ext uri="{BB962C8B-B14F-4D97-AF65-F5344CB8AC3E}">
        <p14:creationId xmlns:p14="http://schemas.microsoft.com/office/powerpoint/2010/main" val="4095533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3999" cy="935182"/>
          </a:xfrm>
        </p:spPr>
        <p:txBody>
          <a:bodyPr/>
          <a:lstStyle/>
          <a:p>
            <a:pPr algn="ctr"/>
            <a:r>
              <a:rPr lang="en-US" u="sng" dirty="0"/>
              <a:t>Continuation of Areas of Support </a:t>
            </a:r>
            <a:endParaRPr lang="en-GB" u="sng" dirty="0"/>
          </a:p>
        </p:txBody>
      </p:sp>
      <p:sp>
        <p:nvSpPr>
          <p:cNvPr id="3" name="Content Placeholder 2"/>
          <p:cNvSpPr>
            <a:spLocks noGrp="1"/>
          </p:cNvSpPr>
          <p:nvPr>
            <p:ph idx="1"/>
          </p:nvPr>
        </p:nvSpPr>
        <p:spPr>
          <a:xfrm>
            <a:off x="0" y="914400"/>
            <a:ext cx="8077200" cy="5943600"/>
          </a:xfrm>
        </p:spPr>
        <p:txBody>
          <a:bodyPr>
            <a:normAutofit/>
          </a:bodyPr>
          <a:lstStyle/>
          <a:p>
            <a:pPr marL="0" indent="0">
              <a:buNone/>
            </a:pPr>
            <a:r>
              <a:rPr lang="en-US" sz="2000" b="1" dirty="0"/>
              <a:t>Resource Management </a:t>
            </a:r>
          </a:p>
          <a:p>
            <a:r>
              <a:rPr lang="en-US" sz="2000" dirty="0"/>
              <a:t>Resource management is critical in business success</a:t>
            </a:r>
          </a:p>
          <a:p>
            <a:r>
              <a:rPr lang="en-US" sz="2000" dirty="0"/>
              <a:t>It is difficult to manage all the resources effectively, especially in large organizations</a:t>
            </a:r>
          </a:p>
          <a:p>
            <a:r>
              <a:rPr lang="en-US" sz="2000" dirty="0"/>
              <a:t>As Porter (2008)explains the corporate’s goal is to a create a position where the company can best defend itself against the challenging forces</a:t>
            </a:r>
          </a:p>
          <a:p>
            <a:r>
              <a:rPr lang="en-US" sz="2000" dirty="0"/>
              <a:t>Therefore, IT can be used to effectively manage the resources</a:t>
            </a:r>
          </a:p>
          <a:p>
            <a:r>
              <a:rPr lang="en-US" sz="2000" dirty="0" err="1"/>
              <a:t>Afzal</a:t>
            </a:r>
            <a:r>
              <a:rPr lang="en-US" sz="2000" dirty="0"/>
              <a:t> (2015) explains that IT can help automate the complex problems through user friendly solutions.</a:t>
            </a:r>
          </a:p>
          <a:p>
            <a:r>
              <a:rPr lang="en-US" sz="2000" dirty="0"/>
              <a:t>ERP enables managers to monitor resources</a:t>
            </a:r>
          </a:p>
        </p:txBody>
      </p:sp>
    </p:spTree>
    <p:extLst>
      <p:ext uri="{BB962C8B-B14F-4D97-AF65-F5344CB8AC3E}">
        <p14:creationId xmlns:p14="http://schemas.microsoft.com/office/powerpoint/2010/main" val="728601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pPr algn="ctr"/>
            <a:r>
              <a:rPr lang="en-US" u="sng" dirty="0"/>
              <a:t>Disadvantage Identified </a:t>
            </a:r>
            <a:endParaRPr lang="en-GB" u="sng" dirty="0"/>
          </a:p>
        </p:txBody>
      </p:sp>
      <p:sp>
        <p:nvSpPr>
          <p:cNvPr id="3" name="Content Placeholder 2"/>
          <p:cNvSpPr>
            <a:spLocks noGrp="1"/>
          </p:cNvSpPr>
          <p:nvPr>
            <p:ph idx="1"/>
          </p:nvPr>
        </p:nvSpPr>
        <p:spPr>
          <a:xfrm>
            <a:off x="0" y="762000"/>
            <a:ext cx="7848600" cy="6096000"/>
          </a:xfrm>
        </p:spPr>
        <p:txBody>
          <a:bodyPr>
            <a:normAutofit/>
          </a:bodyPr>
          <a:lstStyle/>
          <a:p>
            <a:pPr marL="0" indent="0">
              <a:buNone/>
            </a:pPr>
            <a:r>
              <a:rPr lang="en-US" sz="2000" b="1" dirty="0"/>
              <a:t>Privacy and Security of Data </a:t>
            </a:r>
          </a:p>
          <a:p>
            <a:r>
              <a:rPr lang="en-US" sz="2000" dirty="0"/>
              <a:t>Technology is constantly evolving and changing the way people do business</a:t>
            </a:r>
          </a:p>
          <a:p>
            <a:r>
              <a:rPr lang="en-US" sz="2000" dirty="0"/>
              <a:t>However, information stored to be used in future faces threat due to security breaches</a:t>
            </a:r>
          </a:p>
          <a:p>
            <a:r>
              <a:rPr lang="en-US" sz="2000" dirty="0"/>
              <a:t>Most of the IT services can be hacked by a third party who can access the company’s information</a:t>
            </a:r>
          </a:p>
          <a:p>
            <a:r>
              <a:rPr lang="en-US" sz="2000" dirty="0"/>
              <a:t>When customers hear that their information is not safe, it is a problem</a:t>
            </a:r>
          </a:p>
          <a:p>
            <a:r>
              <a:rPr lang="en-US" sz="2000" dirty="0"/>
              <a:t>Privacy and security of data can be enhanced through strong firewall and security policies</a:t>
            </a:r>
          </a:p>
        </p:txBody>
      </p:sp>
    </p:spTree>
    <p:extLst>
      <p:ext uri="{BB962C8B-B14F-4D97-AF65-F5344CB8AC3E}">
        <p14:creationId xmlns:p14="http://schemas.microsoft.com/office/powerpoint/2010/main" val="1833917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u="sng" dirty="0"/>
              <a:t>Advantage Identified </a:t>
            </a:r>
            <a:endParaRPr lang="en-GB" u="sng" dirty="0"/>
          </a:p>
        </p:txBody>
      </p:sp>
      <p:sp>
        <p:nvSpPr>
          <p:cNvPr id="3" name="Content Placeholder 2"/>
          <p:cNvSpPr>
            <a:spLocks noGrp="1"/>
          </p:cNvSpPr>
          <p:nvPr>
            <p:ph idx="1"/>
          </p:nvPr>
        </p:nvSpPr>
        <p:spPr>
          <a:xfrm>
            <a:off x="0" y="838200"/>
            <a:ext cx="8001000" cy="6019800"/>
          </a:xfrm>
        </p:spPr>
        <p:txBody>
          <a:bodyPr>
            <a:normAutofit/>
          </a:bodyPr>
          <a:lstStyle/>
          <a:p>
            <a:pPr marL="0" indent="0">
              <a:buNone/>
            </a:pPr>
            <a:r>
              <a:rPr lang="en-US" b="1" dirty="0"/>
              <a:t>Innovation </a:t>
            </a:r>
          </a:p>
          <a:p>
            <a:r>
              <a:rPr lang="en-US" dirty="0"/>
              <a:t>IT can help improve innovation in the company</a:t>
            </a:r>
          </a:p>
          <a:p>
            <a:r>
              <a:rPr lang="en-US" dirty="0"/>
              <a:t>For example, a scenario where innovation can be used include:</a:t>
            </a:r>
          </a:p>
          <a:p>
            <a:r>
              <a:rPr lang="en-US" dirty="0"/>
              <a:t>Using the internet, through the social media platforms, to advertise </a:t>
            </a:r>
          </a:p>
          <a:p>
            <a:r>
              <a:rPr lang="en-US" dirty="0"/>
              <a:t>This will reduce the cost of advertisement through the newspapers, radio or television</a:t>
            </a:r>
          </a:p>
          <a:p>
            <a:r>
              <a:rPr lang="en-US" dirty="0"/>
              <a:t>Or creating a mobile app where customers can order for the products</a:t>
            </a:r>
          </a:p>
          <a:p>
            <a:r>
              <a:rPr lang="en-US" dirty="0"/>
              <a:t>This is more efficient and convenient to customers</a:t>
            </a:r>
          </a:p>
        </p:txBody>
      </p:sp>
    </p:spTree>
    <p:extLst>
      <p:ext uri="{BB962C8B-B14F-4D97-AF65-F5344CB8AC3E}">
        <p14:creationId xmlns:p14="http://schemas.microsoft.com/office/powerpoint/2010/main" val="1939655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pPr algn="ctr"/>
            <a:r>
              <a:rPr lang="en-US" u="sng" dirty="0"/>
              <a:t>Conclusion </a:t>
            </a:r>
            <a:endParaRPr lang="en-GB" u="sng" dirty="0"/>
          </a:p>
        </p:txBody>
      </p:sp>
      <p:sp>
        <p:nvSpPr>
          <p:cNvPr id="3" name="Content Placeholder 2"/>
          <p:cNvSpPr>
            <a:spLocks noGrp="1"/>
          </p:cNvSpPr>
          <p:nvPr>
            <p:ph idx="1"/>
          </p:nvPr>
        </p:nvSpPr>
        <p:spPr>
          <a:xfrm>
            <a:off x="0" y="762000"/>
            <a:ext cx="8305800" cy="6096000"/>
          </a:xfrm>
        </p:spPr>
        <p:txBody>
          <a:bodyPr/>
          <a:lstStyle/>
          <a:p>
            <a:r>
              <a:rPr lang="en-US" dirty="0"/>
              <a:t>Porter explains the five forces that shape competitive advantage</a:t>
            </a:r>
          </a:p>
          <a:p>
            <a:r>
              <a:rPr lang="en-US" dirty="0"/>
              <a:t>IT is vital part of the business today </a:t>
            </a:r>
          </a:p>
          <a:p>
            <a:r>
              <a:rPr lang="en-US" dirty="0"/>
              <a:t>It affects every aspect of the business operations </a:t>
            </a:r>
          </a:p>
          <a:p>
            <a:r>
              <a:rPr lang="en-US" dirty="0"/>
              <a:t>As much as it can be used to foster innovation, IT can also lead the company to losses</a:t>
            </a:r>
          </a:p>
          <a:p>
            <a:r>
              <a:rPr lang="en-US" dirty="0"/>
              <a:t>It can help competitors imitate the products and strategies </a:t>
            </a:r>
          </a:p>
          <a:p>
            <a:r>
              <a:rPr lang="en-US" dirty="0"/>
              <a:t>IT alone cannot lead to success</a:t>
            </a:r>
          </a:p>
          <a:p>
            <a:r>
              <a:rPr lang="en-US" dirty="0"/>
              <a:t>But, when used appropriately, it can lead to success and competitive advantage </a:t>
            </a:r>
            <a:endParaRPr lang="en-GB" dirty="0"/>
          </a:p>
        </p:txBody>
      </p:sp>
    </p:spTree>
    <p:extLst>
      <p:ext uri="{BB962C8B-B14F-4D97-AF65-F5344CB8AC3E}">
        <p14:creationId xmlns:p14="http://schemas.microsoft.com/office/powerpoint/2010/main" val="1011667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u="sng" dirty="0"/>
              <a:t>References</a:t>
            </a:r>
            <a:r>
              <a:rPr lang="en-US" dirty="0"/>
              <a:t> </a:t>
            </a:r>
            <a:endParaRPr lang="en-GB" dirty="0"/>
          </a:p>
        </p:txBody>
      </p:sp>
      <p:sp>
        <p:nvSpPr>
          <p:cNvPr id="3" name="Content Placeholder 2"/>
          <p:cNvSpPr>
            <a:spLocks noGrp="1"/>
          </p:cNvSpPr>
          <p:nvPr>
            <p:ph idx="1"/>
          </p:nvPr>
        </p:nvSpPr>
        <p:spPr>
          <a:xfrm>
            <a:off x="0" y="838200"/>
            <a:ext cx="8001000" cy="6019800"/>
          </a:xfrm>
        </p:spPr>
        <p:txBody>
          <a:bodyPr>
            <a:normAutofit/>
          </a:bodyPr>
          <a:lstStyle/>
          <a:p>
            <a:r>
              <a:rPr lang="en-US" sz="2000" dirty="0" err="1"/>
              <a:t>Afzal</a:t>
            </a:r>
            <a:r>
              <a:rPr lang="en-US" sz="2000" dirty="0"/>
              <a:t>, A. (May 14, 2015). “The Role of Information Technology in Business </a:t>
            </a:r>
            <a:r>
              <a:rPr lang="en-US" sz="2000" dirty="0" err="1"/>
              <a:t>Successs</a:t>
            </a:r>
            <a:r>
              <a:rPr lang="en-US" sz="2000" dirty="0"/>
              <a:t>.” </a:t>
            </a:r>
            <a:r>
              <a:rPr lang="en-US" sz="2000" i="1" dirty="0"/>
              <a:t>LinkedIn.</a:t>
            </a:r>
            <a:r>
              <a:rPr lang="en-US" sz="2000" dirty="0"/>
              <a:t> Retrieved from https://www.linkedin.com/pulse/role-information-technology-business-success-abid-afzal-butt</a:t>
            </a:r>
            <a:endParaRPr lang="en-GB" sz="2000" dirty="0"/>
          </a:p>
          <a:p>
            <a:r>
              <a:rPr lang="en-US" sz="2000" dirty="0"/>
              <a:t>Newman, D. (July 26, 2016). “The Changing Role of IT in the Future of Business.” Forbes. Retrieved from https://www.forbes.com/sites/danielnewman/2016/07/26/the-changing-role-of-it-in-the-future-of-business/#2dc1846e525d</a:t>
            </a:r>
            <a:endParaRPr lang="en-GB" sz="2000" dirty="0"/>
          </a:p>
          <a:p>
            <a:r>
              <a:rPr lang="en-US" sz="2000" dirty="0"/>
              <a:t>Porter, M. E. (2008). The five competitive forces that shape strategy. </a:t>
            </a:r>
            <a:r>
              <a:rPr lang="en-GB" sz="2000" i="1" dirty="0"/>
              <a:t>Harvard business review</a:t>
            </a:r>
            <a:r>
              <a:rPr lang="en-GB" sz="2000" dirty="0"/>
              <a:t>, </a:t>
            </a:r>
            <a:r>
              <a:rPr lang="en-GB" sz="2000" i="1" dirty="0"/>
              <a:t>86</a:t>
            </a:r>
            <a:r>
              <a:rPr lang="en-GB" sz="2000" dirty="0"/>
              <a:t>(1), 78-93.</a:t>
            </a:r>
          </a:p>
          <a:p>
            <a:r>
              <a:rPr lang="en-US" sz="2000" dirty="0"/>
              <a:t>Ramey, K. (2012). “Use of Information Technology in Competitive Advantage.” </a:t>
            </a:r>
            <a:r>
              <a:rPr lang="en-US" sz="2000" i="1" dirty="0" err="1"/>
              <a:t>Useoftechnology</a:t>
            </a:r>
            <a:r>
              <a:rPr lang="en-US" sz="2000" i="1" dirty="0"/>
              <a:t>.</a:t>
            </a:r>
            <a:r>
              <a:rPr lang="en-US" sz="2000" dirty="0"/>
              <a:t> Retrieved from https://www.useoftechnology.com/information-technology-competitive-advantage/</a:t>
            </a:r>
            <a:endParaRPr lang="en-GB" sz="2000" dirty="0"/>
          </a:p>
          <a:p>
            <a:endParaRPr lang="en-GB" sz="2000" dirty="0"/>
          </a:p>
        </p:txBody>
      </p:sp>
    </p:spTree>
    <p:extLst>
      <p:ext uri="{BB962C8B-B14F-4D97-AF65-F5344CB8AC3E}">
        <p14:creationId xmlns:p14="http://schemas.microsoft.com/office/powerpoint/2010/main" val="24725171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171</TotalTime>
  <Words>2394</Words>
  <Application>Microsoft Office PowerPoint</Application>
  <PresentationFormat>On-screen Show (4:3)</PresentationFormat>
  <Paragraphs>145</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Times New Roman</vt:lpstr>
      <vt:lpstr>Trebuchet MS</vt:lpstr>
      <vt:lpstr>Wingdings 3</vt:lpstr>
      <vt:lpstr>Facet</vt:lpstr>
      <vt:lpstr>THE RELATIONSHIP BETWEEN IT AND A COMPANY'S COMPETITIVE ADVANTAGE OR STRATEGY</vt:lpstr>
      <vt:lpstr>Introduction </vt:lpstr>
      <vt:lpstr>Areas of Risks </vt:lpstr>
      <vt:lpstr>Continuation of Areas of Risks</vt:lpstr>
      <vt:lpstr>Continuation of Areas of Risks</vt:lpstr>
      <vt:lpstr>Continuation of Areas of Risks</vt:lpstr>
      <vt:lpstr>Continuation of Areas of Risks</vt:lpstr>
      <vt:lpstr>Areas of Support</vt:lpstr>
      <vt:lpstr>Continuation of Areas of Support </vt:lpstr>
      <vt:lpstr>Continuation of Areas of Support </vt:lpstr>
      <vt:lpstr>Continuation of Areas of Support </vt:lpstr>
      <vt:lpstr>Continuation of Areas of Support </vt:lpstr>
      <vt:lpstr>Disadvantage Identified </vt:lpstr>
      <vt:lpstr>Advantage Identified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Antony Ouma</cp:lastModifiedBy>
  <cp:revision>20</cp:revision>
  <dcterms:created xsi:type="dcterms:W3CDTF">2018-10-12T07:36:48Z</dcterms:created>
  <dcterms:modified xsi:type="dcterms:W3CDTF">2018-10-12T15:48:16Z</dcterms:modified>
</cp:coreProperties>
</file>